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2"/>
  </p:notesMasterIdLst>
  <p:handoutMasterIdLst>
    <p:handoutMasterId r:id="rId13"/>
  </p:handoutMasterIdLst>
  <p:sldIdLst>
    <p:sldId id="334" r:id="rId5"/>
    <p:sldId id="324" r:id="rId6"/>
    <p:sldId id="335" r:id="rId7"/>
    <p:sldId id="337" r:id="rId8"/>
    <p:sldId id="336" r:id="rId9"/>
    <p:sldId id="340" r:id="rId10"/>
    <p:sldId id="33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4967" autoAdjust="0"/>
  </p:normalViewPr>
  <p:slideViewPr>
    <p:cSldViewPr snapToGrid="0">
      <p:cViewPr varScale="1">
        <p:scale>
          <a:sx n="151" d="100"/>
          <a:sy n="151" d="100"/>
        </p:scale>
        <p:origin x="624" y="35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A8E7F-2121-914E-FBD6-8C249D9B3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995AD-8B2F-28B7-2D68-76196B108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EF27B5-6B8D-25DE-9F07-81A3D9D18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DF302-A1EB-D486-47E7-3EC05767D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4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8118-ABB0-5199-AA50-71B8DF2D8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70E63-C150-9EF1-89CF-F4AB0E694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83092-9C5C-E1BC-8122-B55A8338E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08682-17CC-46BF-73C6-3F79650A5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7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ED8C7-D4E7-C1B9-54F0-003C0494F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58222-B7C1-E376-001E-6AA05BF7C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E592BA-FDA6-7B67-DF1A-0D3A19906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77AD-3560-E970-CC03-3F80EFDF1F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6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1AD92-F68D-51B4-25F1-C89C8776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F08A1-0AB0-5B08-27DE-30BBCC41F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1E321-0C76-9C7A-2B3A-42F692726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F51B-3AC5-5539-7E75-287006916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7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2A16-C669-C9AA-02CD-45E5DD72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239F82-1857-40FF-ACFB-C09557CCC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09DBE-2C61-3D0F-F344-1F916BC2C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5FC6D-E26D-1A84-1B46-F09AF5C71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New Movie deals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5065E26-D4B1-DA5F-6A5F-9A835EFB4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97"/>
    </mc:Choice>
    <mc:Fallback>
      <p:transition spd="slow" advTm="32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60" y="323850"/>
            <a:ext cx="9137012" cy="588010"/>
          </a:xfrm>
        </p:spPr>
        <p:txBody>
          <a:bodyPr/>
          <a:lstStyle/>
          <a:p>
            <a:r>
              <a:rPr lang="en-US" dirty="0"/>
              <a:t>Views of new media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470327-4279-44B7-23EF-52281ED16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937" y="1054570"/>
            <a:ext cx="8375054" cy="4541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3E5C1D-60C7-92BB-CF7D-3FBE0433EBF3}"/>
              </a:ext>
            </a:extLst>
          </p:cNvPr>
          <p:cNvSpPr txBox="1"/>
          <p:nvPr/>
        </p:nvSpPr>
        <p:spPr>
          <a:xfrm>
            <a:off x="1733550" y="5765800"/>
            <a:ext cx="843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acquiring the rites to English Films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2FE0C41-886E-40E8-19EE-53A45125F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45"/>
    </mc:Choice>
    <mc:Fallback>
      <p:transition spd="slow" advTm="60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B52D2-819D-C403-29C7-18DCFFFB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AFA8-0F68-5563-B09E-C58FAE2C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60" y="323850"/>
            <a:ext cx="9137012" cy="588010"/>
          </a:xfrm>
        </p:spPr>
        <p:txBody>
          <a:bodyPr/>
          <a:lstStyle/>
          <a:p>
            <a:r>
              <a:rPr lang="en-US" dirty="0"/>
              <a:t>Top films by weeks in top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A46AD-D19F-7326-2F92-85A4BD8AAF7F}"/>
              </a:ext>
            </a:extLst>
          </p:cNvPr>
          <p:cNvSpPr txBox="1"/>
          <p:nvPr/>
        </p:nvSpPr>
        <p:spPr>
          <a:xfrm>
            <a:off x="1879599" y="5765799"/>
            <a:ext cx="843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on acquiring movies similar to </a:t>
            </a:r>
            <a:r>
              <a:rPr lang="en-US" i="1" dirty="0"/>
              <a:t>Red Notice, The Super Mario Brothers Movie</a:t>
            </a:r>
            <a:r>
              <a:rPr lang="en-US" dirty="0"/>
              <a:t>, and </a:t>
            </a:r>
            <a:r>
              <a:rPr lang="en-US" i="1" dirty="0"/>
              <a:t>Despicable Me 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734E8-CBBA-ECF3-55CE-064EA3D26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181" y="1123892"/>
            <a:ext cx="7823637" cy="44298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E3E9558-1C94-A937-A644-CC93543AB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413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35"/>
    </mc:Choice>
    <mc:Fallback>
      <p:transition spd="slow" advTm="51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900E7-21D6-3554-292B-BE5BF078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7BC0-2E57-FCB8-A371-EBB386B7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60" y="323850"/>
            <a:ext cx="9137012" cy="588010"/>
          </a:xfrm>
        </p:spPr>
        <p:txBody>
          <a:bodyPr/>
          <a:lstStyle/>
          <a:p>
            <a:r>
              <a:rPr lang="en-US" dirty="0"/>
              <a:t>Red Notice weeks in top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521A1-22B6-1798-97DF-9FE70CB96028}"/>
              </a:ext>
            </a:extLst>
          </p:cNvPr>
          <p:cNvSpPr txBox="1"/>
          <p:nvPr/>
        </p:nvSpPr>
        <p:spPr>
          <a:xfrm>
            <a:off x="1879599" y="5765799"/>
            <a:ext cx="843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Red Notice </a:t>
            </a:r>
            <a:r>
              <a:rPr lang="en-US" dirty="0"/>
              <a:t> was distributed across our region and has driven it to the number one spot.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4E77E-1920-184B-1F49-F02BD758F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599" y="911860"/>
            <a:ext cx="8666489" cy="487274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909E9F-F10C-CD2B-CD59-A28C5DA01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756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32"/>
    </mc:Choice>
    <mc:Fallback>
      <p:transition spd="slow" advTm="63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468E6-E4B3-B373-31D8-26F1F6C22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547D-BBBA-6E7A-0227-CF8E2D4E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87" y="772477"/>
            <a:ext cx="9137012" cy="588010"/>
          </a:xfrm>
        </p:spPr>
        <p:txBody>
          <a:bodyPr/>
          <a:lstStyle/>
          <a:p>
            <a:r>
              <a:rPr lang="en-US" dirty="0"/>
              <a:t>The Super Mario Bros. weeks in top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E2F1F-CC0F-F43D-D6A5-B74D6D1749A4}"/>
              </a:ext>
            </a:extLst>
          </p:cNvPr>
          <p:cNvSpPr txBox="1"/>
          <p:nvPr/>
        </p:nvSpPr>
        <p:spPr>
          <a:xfrm>
            <a:off x="1879599" y="5765799"/>
            <a:ext cx="843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Mario Brothers </a:t>
            </a:r>
            <a:r>
              <a:rPr lang="en-US" dirty="0"/>
              <a:t>was very popular in both the US and Australia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B1281-56AC-AF3A-D0A2-8DC6B58E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428" y="1406525"/>
            <a:ext cx="7175141" cy="40449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EE2D86-B75F-CFCE-BEDB-D7BBFD331C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191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19"/>
    </mc:Choice>
    <mc:Fallback>
      <p:transition spd="slow" advTm="4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E2DD4-3A61-772E-CF75-C8BD6AA15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56C6-8B87-EB57-8A36-0E19E399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60" y="323850"/>
            <a:ext cx="9137012" cy="588010"/>
          </a:xfrm>
        </p:spPr>
        <p:txBody>
          <a:bodyPr/>
          <a:lstStyle/>
          <a:p>
            <a:r>
              <a:rPr lang="en-US" dirty="0"/>
              <a:t>Despicable Me 2 weeks in top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475D0-17F8-4278-CF1A-2F3AFB49A1B2}"/>
              </a:ext>
            </a:extLst>
          </p:cNvPr>
          <p:cNvSpPr txBox="1"/>
          <p:nvPr/>
        </p:nvSpPr>
        <p:spPr>
          <a:xfrm>
            <a:off x="1879599" y="5765799"/>
            <a:ext cx="843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Despicable Me 2</a:t>
            </a:r>
            <a:r>
              <a:rPr lang="en-US" dirty="0"/>
              <a:t> had a very strong showing in the US and a moderate showing in the rest of the world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9729D-1F6C-359C-DC3E-F066617B5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433" y="911860"/>
            <a:ext cx="8667131" cy="485393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CEF1796-527D-9623-CF7E-45C55D027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513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9"/>
    </mc:Choice>
    <mc:Fallback>
      <p:transition spd="slow" advTm="40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B5B62-8CF4-3A8F-234A-4BE96A162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7A3-A680-CF8D-C3F1-549DBC15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983" y="693602"/>
            <a:ext cx="9137012" cy="588010"/>
          </a:xfrm>
        </p:spPr>
        <p:txBody>
          <a:bodyPr/>
          <a:lstStyle/>
          <a:p>
            <a:r>
              <a:rPr lang="en-US" dirty="0"/>
              <a:t>Hours watching by week of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8319A-18B1-C2B8-3288-77257049333E}"/>
              </a:ext>
            </a:extLst>
          </p:cNvPr>
          <p:cNvSpPr txBox="1"/>
          <p:nvPr/>
        </p:nvSpPr>
        <p:spPr>
          <a:xfrm>
            <a:off x="2457450" y="5746749"/>
            <a:ext cx="798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the studios to release the movies for streaming between week 16 and 22 (Mid April – Early June) to avoid the summer block busters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6955D-FF8A-495C-ED04-C76A9A6A8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05" y="1281612"/>
            <a:ext cx="8209296" cy="446513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328DE9A-DA05-917D-A2C5-667F524FD5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083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66"/>
    </mc:Choice>
    <mc:Fallback>
      <p:transition spd="slow" advTm="79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purl.org/dc/dcmitype/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{6846BCA5-8F56-4692-A94F-E8B3158EEC84}TF54b766f8-63ee-43b7-9d15-113a5f305028ef21f1e0_win32-c09799a851b0</Template>
  <TotalTime>177</TotalTime>
  <Words>153</Words>
  <Application>Microsoft Office PowerPoint</Application>
  <PresentationFormat>Widescreen</PresentationFormat>
  <Paragraphs>20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Univers</vt:lpstr>
      <vt:lpstr>GradientVTI</vt:lpstr>
      <vt:lpstr>New Movie deals</vt:lpstr>
      <vt:lpstr>Views of new media</vt:lpstr>
      <vt:lpstr>Top films by weeks in top 10</vt:lpstr>
      <vt:lpstr>Red Notice weeks in top 10</vt:lpstr>
      <vt:lpstr>The Super Mario Bros. weeks in top 10</vt:lpstr>
      <vt:lpstr>Despicable Me 2 weeks in top 10</vt:lpstr>
      <vt:lpstr>Hours watching by week of year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Soer</dc:creator>
  <cp:lastModifiedBy>Nathan Soer</cp:lastModifiedBy>
  <cp:revision>2</cp:revision>
  <dcterms:created xsi:type="dcterms:W3CDTF">2025-06-15T22:32:20Z</dcterms:created>
  <dcterms:modified xsi:type="dcterms:W3CDTF">2025-06-16T01:30:05Z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